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4610100" cy="3460750"/>
  <p:notesSz cx="4610100" cy="3460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00" d="100"/>
          <a:sy n="200" d="100"/>
        </p:scale>
        <p:origin x="1302" y="15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757" y="1072832"/>
            <a:ext cx="3918585" cy="7267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91515" y="1938020"/>
            <a:ext cx="3227070" cy="8651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30505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374201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063868"/>
            <a:ext cx="4608195" cy="387350"/>
          </a:xfrm>
          <a:custGeom>
            <a:avLst/>
            <a:gdLst/>
            <a:ahLst/>
            <a:cxnLst/>
            <a:rect l="l" t="t" r="r" b="b"/>
            <a:pathLst>
              <a:path w="4608195" h="387350">
                <a:moveTo>
                  <a:pt x="4608054" y="386797"/>
                </a:moveTo>
                <a:lnTo>
                  <a:pt x="0" y="386797"/>
                </a:lnTo>
                <a:lnTo>
                  <a:pt x="0" y="0"/>
                </a:lnTo>
                <a:lnTo>
                  <a:pt x="4608054" y="0"/>
                </a:lnTo>
                <a:lnTo>
                  <a:pt x="4608054" y="386797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3063868"/>
            <a:ext cx="4608195" cy="387350"/>
          </a:xfrm>
          <a:custGeom>
            <a:avLst/>
            <a:gdLst/>
            <a:ahLst/>
            <a:cxnLst/>
            <a:rect l="l" t="t" r="r" b="b"/>
            <a:pathLst>
              <a:path w="4608195" h="387350">
                <a:moveTo>
                  <a:pt x="0" y="0"/>
                </a:moveTo>
                <a:lnTo>
                  <a:pt x="4608054" y="0"/>
                </a:lnTo>
                <a:lnTo>
                  <a:pt x="4608054" y="386797"/>
                </a:lnTo>
                <a:lnTo>
                  <a:pt x="0" y="386797"/>
                </a:lnTo>
                <a:lnTo>
                  <a:pt x="0" y="0"/>
                </a:lnTo>
                <a:close/>
              </a:path>
            </a:pathLst>
          </a:custGeom>
          <a:ln w="6283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9549" y="3082719"/>
            <a:ext cx="4570095" cy="352425"/>
          </a:xfrm>
          <a:custGeom>
            <a:avLst/>
            <a:gdLst/>
            <a:ahLst/>
            <a:cxnLst/>
            <a:rect l="l" t="t" r="r" b="b"/>
            <a:pathLst>
              <a:path w="4570095" h="352425">
                <a:moveTo>
                  <a:pt x="4569654" y="351887"/>
                </a:moveTo>
                <a:lnTo>
                  <a:pt x="0" y="351887"/>
                </a:lnTo>
                <a:lnTo>
                  <a:pt x="0" y="0"/>
                </a:lnTo>
                <a:lnTo>
                  <a:pt x="4569654" y="0"/>
                </a:lnTo>
                <a:lnTo>
                  <a:pt x="4569654" y="351887"/>
                </a:lnTo>
                <a:close/>
              </a:path>
            </a:pathLst>
          </a:custGeom>
          <a:solidFill>
            <a:srgbClr val="F0B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9549" y="3082719"/>
            <a:ext cx="4570095" cy="352425"/>
          </a:xfrm>
          <a:custGeom>
            <a:avLst/>
            <a:gdLst/>
            <a:ahLst/>
            <a:cxnLst/>
            <a:rect l="l" t="t" r="r" b="b"/>
            <a:pathLst>
              <a:path w="4570095" h="352425">
                <a:moveTo>
                  <a:pt x="0" y="0"/>
                </a:moveTo>
                <a:lnTo>
                  <a:pt x="4569654" y="0"/>
                </a:lnTo>
                <a:lnTo>
                  <a:pt x="4569654" y="351887"/>
                </a:lnTo>
                <a:lnTo>
                  <a:pt x="0" y="351887"/>
                </a:lnTo>
                <a:lnTo>
                  <a:pt x="0" y="0"/>
                </a:lnTo>
                <a:close/>
              </a:path>
            </a:pathLst>
          </a:custGeom>
          <a:ln w="6283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346" y="3193731"/>
            <a:ext cx="1654710" cy="148714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28398" y="3102269"/>
            <a:ext cx="474071" cy="323960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0" y="0"/>
            <a:ext cx="4608195" cy="393065"/>
          </a:xfrm>
          <a:custGeom>
            <a:avLst/>
            <a:gdLst/>
            <a:ahLst/>
            <a:cxnLst/>
            <a:rect l="l" t="t" r="r" b="b"/>
            <a:pathLst>
              <a:path w="4608195" h="393065">
                <a:moveTo>
                  <a:pt x="4608004" y="0"/>
                </a:moveTo>
                <a:lnTo>
                  <a:pt x="0" y="0"/>
                </a:lnTo>
                <a:lnTo>
                  <a:pt x="0" y="393065"/>
                </a:lnTo>
                <a:lnTo>
                  <a:pt x="4608004" y="393065"/>
                </a:lnTo>
                <a:lnTo>
                  <a:pt x="4608004" y="0"/>
                </a:lnTo>
                <a:close/>
              </a:path>
            </a:pathLst>
          </a:custGeom>
          <a:solidFill>
            <a:srgbClr val="CCC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063868"/>
            <a:ext cx="4608195" cy="387350"/>
          </a:xfrm>
          <a:custGeom>
            <a:avLst/>
            <a:gdLst/>
            <a:ahLst/>
            <a:cxnLst/>
            <a:rect l="l" t="t" r="r" b="b"/>
            <a:pathLst>
              <a:path w="4608195" h="387350">
                <a:moveTo>
                  <a:pt x="4608054" y="386797"/>
                </a:moveTo>
                <a:lnTo>
                  <a:pt x="0" y="386797"/>
                </a:lnTo>
                <a:lnTo>
                  <a:pt x="0" y="0"/>
                </a:lnTo>
                <a:lnTo>
                  <a:pt x="4608054" y="0"/>
                </a:lnTo>
                <a:lnTo>
                  <a:pt x="4608054" y="386797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3063868"/>
            <a:ext cx="4608195" cy="387350"/>
          </a:xfrm>
          <a:custGeom>
            <a:avLst/>
            <a:gdLst/>
            <a:ahLst/>
            <a:cxnLst/>
            <a:rect l="l" t="t" r="r" b="b"/>
            <a:pathLst>
              <a:path w="4608195" h="387350">
                <a:moveTo>
                  <a:pt x="0" y="0"/>
                </a:moveTo>
                <a:lnTo>
                  <a:pt x="4608054" y="0"/>
                </a:lnTo>
                <a:lnTo>
                  <a:pt x="4608054" y="386797"/>
                </a:lnTo>
                <a:lnTo>
                  <a:pt x="0" y="386797"/>
                </a:lnTo>
                <a:lnTo>
                  <a:pt x="0" y="0"/>
                </a:lnTo>
                <a:close/>
              </a:path>
            </a:pathLst>
          </a:custGeom>
          <a:ln w="6283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9549" y="3082719"/>
            <a:ext cx="4570095" cy="352425"/>
          </a:xfrm>
          <a:custGeom>
            <a:avLst/>
            <a:gdLst/>
            <a:ahLst/>
            <a:cxnLst/>
            <a:rect l="l" t="t" r="r" b="b"/>
            <a:pathLst>
              <a:path w="4570095" h="352425">
                <a:moveTo>
                  <a:pt x="4569654" y="351887"/>
                </a:moveTo>
                <a:lnTo>
                  <a:pt x="0" y="351887"/>
                </a:lnTo>
                <a:lnTo>
                  <a:pt x="0" y="0"/>
                </a:lnTo>
                <a:lnTo>
                  <a:pt x="4569654" y="0"/>
                </a:lnTo>
                <a:lnTo>
                  <a:pt x="4569654" y="351887"/>
                </a:lnTo>
                <a:close/>
              </a:path>
            </a:pathLst>
          </a:custGeom>
          <a:solidFill>
            <a:srgbClr val="F0B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9549" y="3082719"/>
            <a:ext cx="4570095" cy="352425"/>
          </a:xfrm>
          <a:custGeom>
            <a:avLst/>
            <a:gdLst/>
            <a:ahLst/>
            <a:cxnLst/>
            <a:rect l="l" t="t" r="r" b="b"/>
            <a:pathLst>
              <a:path w="4570095" h="352425">
                <a:moveTo>
                  <a:pt x="0" y="0"/>
                </a:moveTo>
                <a:lnTo>
                  <a:pt x="4569654" y="0"/>
                </a:lnTo>
                <a:lnTo>
                  <a:pt x="4569654" y="351887"/>
                </a:lnTo>
                <a:lnTo>
                  <a:pt x="0" y="351887"/>
                </a:lnTo>
                <a:lnTo>
                  <a:pt x="0" y="0"/>
                </a:lnTo>
                <a:close/>
              </a:path>
            </a:pathLst>
          </a:custGeom>
          <a:ln w="6283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346" y="3193731"/>
            <a:ext cx="1654710" cy="148714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28398" y="3102269"/>
            <a:ext cx="474071" cy="323960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0" y="0"/>
            <a:ext cx="4608195" cy="393065"/>
          </a:xfrm>
          <a:custGeom>
            <a:avLst/>
            <a:gdLst/>
            <a:ahLst/>
            <a:cxnLst/>
            <a:rect l="l" t="t" r="r" b="b"/>
            <a:pathLst>
              <a:path w="4608195" h="393065">
                <a:moveTo>
                  <a:pt x="4608004" y="0"/>
                </a:moveTo>
                <a:lnTo>
                  <a:pt x="0" y="0"/>
                </a:lnTo>
                <a:lnTo>
                  <a:pt x="0" y="393065"/>
                </a:lnTo>
                <a:lnTo>
                  <a:pt x="4608004" y="393065"/>
                </a:lnTo>
                <a:lnTo>
                  <a:pt x="4608004" y="0"/>
                </a:lnTo>
                <a:close/>
              </a:path>
            </a:pathLst>
          </a:custGeom>
          <a:solidFill>
            <a:srgbClr val="CCC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063868"/>
            <a:ext cx="4608195" cy="387350"/>
          </a:xfrm>
          <a:custGeom>
            <a:avLst/>
            <a:gdLst/>
            <a:ahLst/>
            <a:cxnLst/>
            <a:rect l="l" t="t" r="r" b="b"/>
            <a:pathLst>
              <a:path w="4608195" h="387350">
                <a:moveTo>
                  <a:pt x="4608054" y="386797"/>
                </a:moveTo>
                <a:lnTo>
                  <a:pt x="0" y="386797"/>
                </a:lnTo>
                <a:lnTo>
                  <a:pt x="0" y="0"/>
                </a:lnTo>
                <a:lnTo>
                  <a:pt x="4608054" y="0"/>
                </a:lnTo>
                <a:lnTo>
                  <a:pt x="4608054" y="386797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3063868"/>
            <a:ext cx="4608195" cy="387350"/>
          </a:xfrm>
          <a:custGeom>
            <a:avLst/>
            <a:gdLst/>
            <a:ahLst/>
            <a:cxnLst/>
            <a:rect l="l" t="t" r="r" b="b"/>
            <a:pathLst>
              <a:path w="4608195" h="387350">
                <a:moveTo>
                  <a:pt x="0" y="0"/>
                </a:moveTo>
                <a:lnTo>
                  <a:pt x="4608054" y="0"/>
                </a:lnTo>
                <a:lnTo>
                  <a:pt x="4608054" y="386797"/>
                </a:lnTo>
                <a:lnTo>
                  <a:pt x="0" y="386797"/>
                </a:lnTo>
                <a:lnTo>
                  <a:pt x="0" y="0"/>
                </a:lnTo>
                <a:close/>
              </a:path>
            </a:pathLst>
          </a:custGeom>
          <a:ln w="6283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9549" y="3082719"/>
            <a:ext cx="4570095" cy="352425"/>
          </a:xfrm>
          <a:custGeom>
            <a:avLst/>
            <a:gdLst/>
            <a:ahLst/>
            <a:cxnLst/>
            <a:rect l="l" t="t" r="r" b="b"/>
            <a:pathLst>
              <a:path w="4570095" h="352425">
                <a:moveTo>
                  <a:pt x="4569654" y="351887"/>
                </a:moveTo>
                <a:lnTo>
                  <a:pt x="0" y="351887"/>
                </a:lnTo>
                <a:lnTo>
                  <a:pt x="0" y="0"/>
                </a:lnTo>
                <a:lnTo>
                  <a:pt x="4569654" y="0"/>
                </a:lnTo>
                <a:lnTo>
                  <a:pt x="4569654" y="351887"/>
                </a:lnTo>
                <a:close/>
              </a:path>
            </a:pathLst>
          </a:custGeom>
          <a:solidFill>
            <a:srgbClr val="F0B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9549" y="3082719"/>
            <a:ext cx="4570095" cy="352425"/>
          </a:xfrm>
          <a:custGeom>
            <a:avLst/>
            <a:gdLst/>
            <a:ahLst/>
            <a:cxnLst/>
            <a:rect l="l" t="t" r="r" b="b"/>
            <a:pathLst>
              <a:path w="4570095" h="352425">
                <a:moveTo>
                  <a:pt x="0" y="0"/>
                </a:moveTo>
                <a:lnTo>
                  <a:pt x="4569654" y="0"/>
                </a:lnTo>
                <a:lnTo>
                  <a:pt x="4569654" y="351887"/>
                </a:lnTo>
                <a:lnTo>
                  <a:pt x="0" y="351887"/>
                </a:lnTo>
                <a:lnTo>
                  <a:pt x="0" y="0"/>
                </a:lnTo>
                <a:close/>
              </a:path>
            </a:pathLst>
          </a:custGeom>
          <a:ln w="6283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9346" y="3193731"/>
            <a:ext cx="1654710" cy="148714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128398" y="3102269"/>
            <a:ext cx="474071" cy="3239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7876" y="67142"/>
            <a:ext cx="3185160" cy="244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1261" y="1567180"/>
            <a:ext cx="3594100" cy="704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567434" y="3218497"/>
            <a:ext cx="1475232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30505" y="3218497"/>
            <a:ext cx="1060323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319272" y="3218497"/>
            <a:ext cx="1060323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7743" y="469798"/>
            <a:ext cx="4483735" cy="706755"/>
            <a:chOff x="87743" y="469798"/>
            <a:chExt cx="4483735" cy="706755"/>
          </a:xfrm>
        </p:grpSpPr>
        <p:sp>
          <p:nvSpPr>
            <p:cNvPr id="3" name="object 3"/>
            <p:cNvSpPr/>
            <p:nvPr/>
          </p:nvSpPr>
          <p:spPr>
            <a:xfrm>
              <a:off x="87743" y="469798"/>
              <a:ext cx="4432935" cy="82550"/>
            </a:xfrm>
            <a:custGeom>
              <a:avLst/>
              <a:gdLst/>
              <a:ahLst/>
              <a:cxnLst/>
              <a:rect l="l" t="t" r="r" b="b"/>
              <a:pathLst>
                <a:path w="4432935" h="82550">
                  <a:moveTo>
                    <a:pt x="4381767" y="0"/>
                  </a:moveTo>
                  <a:lnTo>
                    <a:pt x="50800" y="0"/>
                  </a:lnTo>
                  <a:lnTo>
                    <a:pt x="31075" y="4008"/>
                  </a:lnTo>
                  <a:lnTo>
                    <a:pt x="14922" y="14922"/>
                  </a:lnTo>
                  <a:lnTo>
                    <a:pt x="4008" y="31075"/>
                  </a:lnTo>
                  <a:lnTo>
                    <a:pt x="0" y="50800"/>
                  </a:lnTo>
                  <a:lnTo>
                    <a:pt x="0" y="82384"/>
                  </a:lnTo>
                  <a:lnTo>
                    <a:pt x="4432567" y="82384"/>
                  </a:lnTo>
                  <a:lnTo>
                    <a:pt x="4432567" y="50800"/>
                  </a:lnTo>
                  <a:lnTo>
                    <a:pt x="4428558" y="31075"/>
                  </a:lnTo>
                  <a:lnTo>
                    <a:pt x="4417644" y="14922"/>
                  </a:lnTo>
                  <a:lnTo>
                    <a:pt x="4401492" y="4008"/>
                  </a:lnTo>
                  <a:lnTo>
                    <a:pt x="4381767" y="0"/>
                  </a:lnTo>
                  <a:close/>
                </a:path>
              </a:pathLst>
            </a:custGeom>
            <a:solidFill>
              <a:srgbClr val="CCCC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8544" y="533053"/>
              <a:ext cx="4432935" cy="643255"/>
            </a:xfrm>
            <a:custGeom>
              <a:avLst/>
              <a:gdLst/>
              <a:ahLst/>
              <a:cxnLst/>
              <a:rect l="l" t="t" r="r" b="b"/>
              <a:pathLst>
                <a:path w="4432935" h="643255">
                  <a:moveTo>
                    <a:pt x="4432566" y="0"/>
                  </a:moveTo>
                  <a:lnTo>
                    <a:pt x="0" y="0"/>
                  </a:lnTo>
                  <a:lnTo>
                    <a:pt x="0" y="643171"/>
                  </a:lnTo>
                  <a:lnTo>
                    <a:pt x="4432566" y="643171"/>
                  </a:lnTo>
                  <a:lnTo>
                    <a:pt x="443256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7743" y="514216"/>
              <a:ext cx="4432935" cy="611505"/>
            </a:xfrm>
            <a:custGeom>
              <a:avLst/>
              <a:gdLst/>
              <a:ahLst/>
              <a:cxnLst/>
              <a:rect l="l" t="t" r="r" b="b"/>
              <a:pathLst>
                <a:path w="4432935" h="611505">
                  <a:moveTo>
                    <a:pt x="4432567" y="0"/>
                  </a:moveTo>
                  <a:lnTo>
                    <a:pt x="0" y="0"/>
                  </a:lnTo>
                  <a:lnTo>
                    <a:pt x="0" y="560406"/>
                  </a:lnTo>
                  <a:lnTo>
                    <a:pt x="4008" y="580131"/>
                  </a:lnTo>
                  <a:lnTo>
                    <a:pt x="14922" y="596284"/>
                  </a:lnTo>
                  <a:lnTo>
                    <a:pt x="31075" y="607198"/>
                  </a:lnTo>
                  <a:lnTo>
                    <a:pt x="50800" y="611206"/>
                  </a:lnTo>
                  <a:lnTo>
                    <a:pt x="4381767" y="611206"/>
                  </a:lnTo>
                  <a:lnTo>
                    <a:pt x="4401492" y="607198"/>
                  </a:lnTo>
                  <a:lnTo>
                    <a:pt x="4417644" y="596284"/>
                  </a:lnTo>
                  <a:lnTo>
                    <a:pt x="4428558" y="580131"/>
                  </a:lnTo>
                  <a:lnTo>
                    <a:pt x="4432567" y="560406"/>
                  </a:lnTo>
                  <a:lnTo>
                    <a:pt x="4432567" y="0"/>
                  </a:lnTo>
                  <a:close/>
                </a:path>
              </a:pathLst>
            </a:custGeom>
            <a:solidFill>
              <a:srgbClr val="CCCC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8544" y="533053"/>
            <a:ext cx="4432935" cy="64325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10185" marR="304165" indent="200660">
              <a:lnSpc>
                <a:spcPct val="106700"/>
              </a:lnSpc>
              <a:spcBef>
                <a:spcPts val="390"/>
              </a:spcBef>
            </a:pPr>
            <a:r>
              <a:rPr dirty="0"/>
              <a:t>Development</a:t>
            </a:r>
            <a:r>
              <a:rPr spc="90" dirty="0"/>
              <a:t> </a:t>
            </a:r>
            <a:r>
              <a:rPr dirty="0"/>
              <a:t>of</a:t>
            </a:r>
            <a:r>
              <a:rPr spc="95" dirty="0"/>
              <a:t> </a:t>
            </a:r>
            <a:r>
              <a:rPr dirty="0"/>
              <a:t>Machine</a:t>
            </a:r>
            <a:r>
              <a:rPr spc="90" dirty="0"/>
              <a:t> </a:t>
            </a:r>
            <a:r>
              <a:rPr dirty="0"/>
              <a:t>Learning</a:t>
            </a:r>
            <a:r>
              <a:rPr spc="95" dirty="0"/>
              <a:t> </a:t>
            </a:r>
            <a:r>
              <a:rPr spc="-10" dirty="0"/>
              <a:t>Assisted </a:t>
            </a:r>
            <a:r>
              <a:rPr dirty="0"/>
              <a:t>Surrogate</a:t>
            </a:r>
            <a:r>
              <a:rPr spc="75" dirty="0"/>
              <a:t> </a:t>
            </a:r>
            <a:r>
              <a:rPr dirty="0"/>
              <a:t>Models</a:t>
            </a:r>
            <a:r>
              <a:rPr spc="75" dirty="0"/>
              <a:t> </a:t>
            </a:r>
            <a:r>
              <a:rPr dirty="0"/>
              <a:t>for</a:t>
            </a:r>
            <a:r>
              <a:rPr spc="75" dirty="0"/>
              <a:t> </a:t>
            </a:r>
            <a:r>
              <a:rPr dirty="0"/>
              <a:t>Complex</a:t>
            </a:r>
            <a:r>
              <a:rPr spc="80" dirty="0"/>
              <a:t> </a:t>
            </a:r>
            <a:r>
              <a:rPr dirty="0"/>
              <a:t>Space</a:t>
            </a:r>
            <a:r>
              <a:rPr spc="75" dirty="0"/>
              <a:t> </a:t>
            </a:r>
            <a:r>
              <a:rPr spc="-10" dirty="0"/>
              <a:t>Structures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27797" y="1291347"/>
            <a:ext cx="1781175" cy="75882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R="20320" algn="ctr">
              <a:lnSpc>
                <a:spcPct val="100000"/>
              </a:lnSpc>
              <a:spcBef>
                <a:spcPts val="475"/>
              </a:spcBef>
            </a:pPr>
            <a:r>
              <a:rPr sz="1100" b="1" dirty="0">
                <a:latin typeface="Arial"/>
                <a:cs typeface="Arial"/>
              </a:rPr>
              <a:t>Grace</a:t>
            </a:r>
            <a:r>
              <a:rPr sz="1100" b="1" spc="-4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Morris</a:t>
            </a:r>
            <a:endParaRPr sz="1100">
              <a:latin typeface="Arial"/>
              <a:cs typeface="Arial"/>
            </a:endParaRPr>
          </a:p>
          <a:p>
            <a:pPr marL="12700" marR="5080" algn="ctr">
              <a:lnSpc>
                <a:spcPts val="950"/>
              </a:lnSpc>
              <a:spcBef>
                <a:spcPts val="320"/>
              </a:spcBef>
            </a:pPr>
            <a:r>
              <a:rPr sz="800" dirty="0">
                <a:latin typeface="Arial"/>
                <a:cs typeface="Arial"/>
              </a:rPr>
              <a:t>Department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of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Mechanical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Engineering </a:t>
            </a:r>
            <a:r>
              <a:rPr sz="800" dirty="0">
                <a:latin typeface="Arial"/>
                <a:cs typeface="Arial"/>
              </a:rPr>
              <a:t>Northern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Arizona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University</a:t>
            </a:r>
            <a:endParaRPr sz="800">
              <a:latin typeface="Arial"/>
              <a:cs typeface="Arial"/>
            </a:endParaRPr>
          </a:p>
          <a:p>
            <a:pPr marR="20320" algn="ctr">
              <a:lnSpc>
                <a:spcPct val="100000"/>
              </a:lnSpc>
              <a:spcBef>
                <a:spcPts val="894"/>
              </a:spcBef>
            </a:pPr>
            <a:r>
              <a:rPr sz="800" dirty="0">
                <a:latin typeface="Arial"/>
                <a:cs typeface="Arial"/>
              </a:rPr>
              <a:t>Advsior: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Prof.</a:t>
            </a:r>
            <a:r>
              <a:rPr sz="800" b="1" spc="-25" dirty="0">
                <a:latin typeface="Arial"/>
                <a:cs typeface="Arial"/>
              </a:rPr>
              <a:t> </a:t>
            </a:r>
            <a:r>
              <a:rPr sz="800" b="1" spc="-10" dirty="0">
                <a:latin typeface="Arial"/>
                <a:cs typeface="Arial"/>
              </a:rPr>
              <a:t>Subhayan</a:t>
            </a:r>
            <a:r>
              <a:rPr sz="800" b="1" spc="-25" dirty="0">
                <a:latin typeface="Arial"/>
                <a:cs typeface="Arial"/>
              </a:rPr>
              <a:t> De</a:t>
            </a:r>
            <a:endParaRPr sz="8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56714" y="2050567"/>
            <a:ext cx="694563" cy="416813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417015" y="2512009"/>
            <a:ext cx="1774189" cy="39433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90"/>
              </a:spcBef>
            </a:pPr>
            <a:r>
              <a:rPr sz="800" dirty="0">
                <a:latin typeface="Arial"/>
                <a:cs typeface="Arial"/>
              </a:rPr>
              <a:t>April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20,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2024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90"/>
              </a:spcBef>
            </a:pPr>
            <a:r>
              <a:rPr sz="800" dirty="0">
                <a:latin typeface="Arial"/>
                <a:cs typeface="Arial"/>
              </a:rPr>
              <a:t>Arizona</a:t>
            </a:r>
            <a:r>
              <a:rPr sz="800" spc="-5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Space</a:t>
            </a:r>
            <a:r>
              <a:rPr sz="800" spc="-4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Grant</a:t>
            </a:r>
            <a:r>
              <a:rPr sz="800" spc="-4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2024</a:t>
            </a:r>
            <a:r>
              <a:rPr sz="800" spc="-4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Symposium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07153" y="173423"/>
            <a:ext cx="6794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50" dirty="0">
                <a:latin typeface="Arial"/>
                <a:cs typeface="Arial"/>
              </a:rPr>
              <a:t>8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66748" y="1366633"/>
            <a:ext cx="1874520" cy="4032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50" b="1" dirty="0">
                <a:solidFill>
                  <a:srgbClr val="7F7F7F"/>
                </a:solidFill>
                <a:latin typeface="Arial"/>
                <a:cs typeface="Arial"/>
              </a:rPr>
              <a:t>THANK</a:t>
            </a:r>
            <a:r>
              <a:rPr sz="2450" b="1" spc="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450" b="1" spc="-25" dirty="0">
                <a:solidFill>
                  <a:srgbClr val="7F7F7F"/>
                </a:solidFill>
                <a:latin typeface="Arial"/>
                <a:cs typeface="Arial"/>
              </a:rPr>
              <a:t>YOU</a:t>
            </a:r>
            <a:endParaRPr sz="24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5844" y="2314059"/>
            <a:ext cx="435673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spc="-10" dirty="0">
                <a:latin typeface="Arial"/>
                <a:cs typeface="Arial"/>
              </a:rPr>
              <a:t>Acknowledgment:</a:t>
            </a:r>
            <a:r>
              <a:rPr sz="600" b="1" spc="3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This</a:t>
            </a:r>
            <a:r>
              <a:rPr sz="600" spc="-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work</a:t>
            </a:r>
            <a:r>
              <a:rPr sz="600" spc="-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was</a:t>
            </a:r>
            <a:r>
              <a:rPr sz="600" spc="-10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supported</a:t>
            </a:r>
            <a:r>
              <a:rPr sz="600" spc="-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by</a:t>
            </a:r>
            <a:r>
              <a:rPr sz="600" spc="-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the</a:t>
            </a:r>
            <a:r>
              <a:rPr sz="600" spc="-5" dirty="0">
                <a:latin typeface="Arial"/>
                <a:cs typeface="Arial"/>
              </a:rPr>
              <a:t> </a:t>
            </a:r>
            <a:r>
              <a:rPr sz="600" spc="-10" dirty="0">
                <a:latin typeface="Arial"/>
                <a:cs typeface="Arial"/>
              </a:rPr>
              <a:t>internship</a:t>
            </a:r>
            <a:r>
              <a:rPr sz="600" spc="-5" dirty="0">
                <a:latin typeface="Arial"/>
                <a:cs typeface="Arial"/>
              </a:rPr>
              <a:t> </a:t>
            </a:r>
            <a:r>
              <a:rPr sz="600" spc="-10" dirty="0">
                <a:latin typeface="Arial"/>
                <a:cs typeface="Arial"/>
              </a:rPr>
              <a:t>program</a:t>
            </a:r>
            <a:r>
              <a:rPr sz="600" spc="-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from</a:t>
            </a:r>
            <a:r>
              <a:rPr sz="600" spc="-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the</a:t>
            </a:r>
            <a:r>
              <a:rPr sz="600" spc="-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Northern</a:t>
            </a:r>
            <a:r>
              <a:rPr sz="600" spc="-5" dirty="0">
                <a:latin typeface="Arial"/>
                <a:cs typeface="Arial"/>
              </a:rPr>
              <a:t> </a:t>
            </a:r>
            <a:r>
              <a:rPr sz="600" spc="-10" dirty="0">
                <a:latin typeface="Arial"/>
                <a:cs typeface="Arial"/>
              </a:rPr>
              <a:t>Arizona</a:t>
            </a:r>
            <a:r>
              <a:rPr sz="600" spc="-5" dirty="0">
                <a:latin typeface="Arial"/>
                <a:cs typeface="Arial"/>
              </a:rPr>
              <a:t> </a:t>
            </a:r>
            <a:r>
              <a:rPr sz="600" spc="-10" dirty="0">
                <a:latin typeface="Arial"/>
                <a:cs typeface="Arial"/>
              </a:rPr>
              <a:t>University</a:t>
            </a:r>
            <a:r>
              <a:rPr sz="600" spc="-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NASA</a:t>
            </a:r>
            <a:r>
              <a:rPr sz="600" spc="-5" dirty="0">
                <a:latin typeface="Arial"/>
                <a:cs typeface="Arial"/>
              </a:rPr>
              <a:t> </a:t>
            </a:r>
            <a:r>
              <a:rPr sz="600" spc="-10" dirty="0">
                <a:latin typeface="Arial"/>
                <a:cs typeface="Arial"/>
              </a:rPr>
              <a:t>Space</a:t>
            </a:r>
            <a:r>
              <a:rPr sz="600" spc="-5" dirty="0">
                <a:latin typeface="Arial"/>
                <a:cs typeface="Arial"/>
              </a:rPr>
              <a:t> </a:t>
            </a:r>
            <a:r>
              <a:rPr sz="600" spc="-10" dirty="0">
                <a:latin typeface="Arial"/>
                <a:cs typeface="Arial"/>
              </a:rPr>
              <a:t>Grant.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393065"/>
          </a:xfrm>
          <a:custGeom>
            <a:avLst/>
            <a:gdLst/>
            <a:ahLst/>
            <a:cxnLst/>
            <a:rect l="l" t="t" r="r" b="b"/>
            <a:pathLst>
              <a:path w="4608195" h="393065">
                <a:moveTo>
                  <a:pt x="4608004" y="0"/>
                </a:moveTo>
                <a:lnTo>
                  <a:pt x="0" y="0"/>
                </a:lnTo>
                <a:lnTo>
                  <a:pt x="0" y="393065"/>
                </a:lnTo>
                <a:lnTo>
                  <a:pt x="4608004" y="393065"/>
                </a:lnTo>
                <a:lnTo>
                  <a:pt x="4608004" y="0"/>
                </a:lnTo>
                <a:close/>
              </a:path>
            </a:pathLst>
          </a:custGeom>
          <a:solidFill>
            <a:srgbClr val="CCC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Motivation</a:t>
            </a:r>
            <a:r>
              <a:rPr spc="70" dirty="0"/>
              <a:t> </a:t>
            </a:r>
            <a:r>
              <a:rPr dirty="0"/>
              <a:t>and</a:t>
            </a:r>
            <a:r>
              <a:rPr spc="70" dirty="0"/>
              <a:t> </a:t>
            </a:r>
            <a:r>
              <a:rPr spc="-10" dirty="0"/>
              <a:t>Objective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07153" y="173423"/>
            <a:ext cx="6794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50" dirty="0">
                <a:latin typeface="Arial"/>
                <a:cs typeface="Arial"/>
              </a:rPr>
              <a:t>1</a:t>
            </a:r>
            <a:endParaRPr sz="6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557" y="669125"/>
            <a:ext cx="76809" cy="7680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9557" y="998093"/>
            <a:ext cx="76809" cy="7680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9557" y="1327061"/>
            <a:ext cx="76809" cy="7680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5567" y="1949056"/>
            <a:ext cx="76809" cy="7680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95567" y="2556383"/>
            <a:ext cx="76809" cy="7680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25844" y="378971"/>
            <a:ext cx="4291965" cy="2571115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sz="900" b="1" spc="-10" dirty="0">
                <a:latin typeface="Arial"/>
                <a:cs typeface="Arial"/>
              </a:rPr>
              <a:t>Motivation:</a:t>
            </a:r>
            <a:endParaRPr sz="900">
              <a:latin typeface="Arial"/>
              <a:cs typeface="Arial"/>
            </a:endParaRPr>
          </a:p>
          <a:p>
            <a:pPr marL="289560" marR="161290">
              <a:lnSpc>
                <a:spcPct val="101499"/>
              </a:lnSpc>
              <a:spcBef>
                <a:spcPts val="395"/>
              </a:spcBef>
            </a:pPr>
            <a:r>
              <a:rPr sz="900" spc="-10" dirty="0">
                <a:latin typeface="Arial"/>
                <a:cs typeface="Arial"/>
              </a:rPr>
              <a:t>Complex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space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structures,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like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the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International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Space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Station,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have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several </a:t>
            </a:r>
            <a:r>
              <a:rPr sz="900" dirty="0">
                <a:latin typeface="Arial"/>
                <a:cs typeface="Arial"/>
              </a:rPr>
              <a:t>components</a:t>
            </a:r>
            <a:r>
              <a:rPr sz="900" spc="-4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that</a:t>
            </a:r>
            <a:r>
              <a:rPr sz="900" spc="-3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can</a:t>
            </a:r>
            <a:r>
              <a:rPr sz="900" spc="-4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show</a:t>
            </a:r>
            <a:r>
              <a:rPr sz="900" spc="-3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complicated</a:t>
            </a:r>
            <a:r>
              <a:rPr sz="900" spc="-4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behavior.</a:t>
            </a:r>
            <a:endParaRPr sz="900">
              <a:latin typeface="Arial"/>
              <a:cs typeface="Arial"/>
            </a:endParaRPr>
          </a:p>
          <a:p>
            <a:pPr marL="289560" marR="47625">
              <a:lnSpc>
                <a:spcPct val="101499"/>
              </a:lnSpc>
              <a:spcBef>
                <a:spcPts val="400"/>
              </a:spcBef>
            </a:pPr>
            <a:r>
              <a:rPr sz="900" dirty="0">
                <a:latin typeface="Arial"/>
                <a:cs typeface="Arial"/>
              </a:rPr>
              <a:t>In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addition,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there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are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ubiquitous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presence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of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uncertainty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in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material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properties, </a:t>
            </a:r>
            <a:r>
              <a:rPr sz="900" dirty="0">
                <a:latin typeface="Arial"/>
                <a:cs typeface="Arial"/>
              </a:rPr>
              <a:t>and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loading.</a:t>
            </a:r>
            <a:endParaRPr sz="900">
              <a:latin typeface="Arial"/>
              <a:cs typeface="Arial"/>
            </a:endParaRPr>
          </a:p>
          <a:p>
            <a:pPr marL="289560" marR="5080">
              <a:lnSpc>
                <a:spcPct val="101499"/>
              </a:lnSpc>
              <a:spcBef>
                <a:spcPts val="400"/>
              </a:spcBef>
            </a:pPr>
            <a:r>
              <a:rPr sz="900" dirty="0">
                <a:latin typeface="Arial"/>
                <a:cs typeface="Arial"/>
              </a:rPr>
              <a:t>Surrogate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models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and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various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machine-</a:t>
            </a:r>
            <a:r>
              <a:rPr sz="900" dirty="0">
                <a:latin typeface="Arial"/>
                <a:cs typeface="Arial"/>
              </a:rPr>
              <a:t>learning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tools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can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be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used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to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represent </a:t>
            </a:r>
            <a:r>
              <a:rPr sz="900" dirty="0">
                <a:latin typeface="Arial"/>
                <a:cs typeface="Arial"/>
              </a:rPr>
              <a:t>the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behavior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of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these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structures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in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computationally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efficient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manner.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0"/>
              </a:spcBef>
            </a:pPr>
            <a:endParaRPr sz="9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</a:pPr>
            <a:r>
              <a:rPr sz="900" b="1" spc="-10" dirty="0">
                <a:latin typeface="Arial"/>
                <a:cs typeface="Arial"/>
              </a:rPr>
              <a:t>Objective:</a:t>
            </a:r>
            <a:endParaRPr sz="900">
              <a:latin typeface="Arial"/>
              <a:cs typeface="Arial"/>
            </a:endParaRPr>
          </a:p>
          <a:p>
            <a:pPr marL="315595" marR="2284095">
              <a:lnSpc>
                <a:spcPct val="101499"/>
              </a:lnSpc>
              <a:spcBef>
                <a:spcPts val="400"/>
              </a:spcBef>
            </a:pPr>
            <a:r>
              <a:rPr sz="900" spc="-10" dirty="0">
                <a:latin typeface="Arial"/>
                <a:cs typeface="Arial"/>
              </a:rPr>
              <a:t>Develop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finite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element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model</a:t>
            </a:r>
            <a:r>
              <a:rPr sz="900" spc="-25" dirty="0">
                <a:latin typeface="Arial"/>
                <a:cs typeface="Arial"/>
              </a:rPr>
              <a:t> of </a:t>
            </a:r>
            <a:r>
              <a:rPr sz="900" dirty="0">
                <a:latin typeface="Arial"/>
                <a:cs typeface="Arial"/>
              </a:rPr>
              <a:t>components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of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the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International </a:t>
            </a:r>
            <a:r>
              <a:rPr sz="900" dirty="0">
                <a:latin typeface="Arial"/>
                <a:cs typeface="Arial"/>
              </a:rPr>
              <a:t>Space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Station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using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available specifications.</a:t>
            </a:r>
            <a:endParaRPr sz="900">
              <a:latin typeface="Arial"/>
              <a:cs typeface="Arial"/>
            </a:endParaRPr>
          </a:p>
          <a:p>
            <a:pPr marL="315595" marR="2129790" algn="just">
              <a:lnSpc>
                <a:spcPct val="101499"/>
              </a:lnSpc>
              <a:spcBef>
                <a:spcPts val="395"/>
              </a:spcBef>
            </a:pPr>
            <a:r>
              <a:rPr sz="900" dirty="0">
                <a:latin typeface="Arial"/>
                <a:cs typeface="Arial"/>
              </a:rPr>
              <a:t>Generate</a:t>
            </a:r>
            <a:r>
              <a:rPr sz="900" spc="-4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training</a:t>
            </a:r>
            <a:r>
              <a:rPr sz="900" spc="-3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dataset</a:t>
            </a:r>
            <a:r>
              <a:rPr sz="900" spc="-3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to</a:t>
            </a:r>
            <a:r>
              <a:rPr sz="900" spc="-3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develop </a:t>
            </a:r>
            <a:r>
              <a:rPr sz="900" dirty="0">
                <a:latin typeface="Arial"/>
                <a:cs typeface="Arial"/>
              </a:rPr>
              <a:t>machine</a:t>
            </a:r>
            <a:r>
              <a:rPr sz="900" spc="-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learning-</a:t>
            </a:r>
            <a:r>
              <a:rPr sz="900" dirty="0">
                <a:latin typeface="Arial"/>
                <a:cs typeface="Arial"/>
              </a:rPr>
              <a:t>assisted </a:t>
            </a:r>
            <a:r>
              <a:rPr sz="900" spc="-10" dirty="0">
                <a:latin typeface="Arial"/>
                <a:cs typeface="Arial"/>
              </a:rPr>
              <a:t>surrogate models.</a:t>
            </a:r>
            <a:endParaRPr sz="9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615476" y="1759458"/>
            <a:ext cx="1706880" cy="113792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3209086" y="2947941"/>
            <a:ext cx="52006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dirty="0">
                <a:latin typeface="Arial"/>
                <a:cs typeface="Arial"/>
              </a:rPr>
              <a:t>Source:</a:t>
            </a:r>
            <a:r>
              <a:rPr sz="600" spc="10" dirty="0">
                <a:latin typeface="Arial"/>
                <a:cs typeface="Arial"/>
              </a:rPr>
              <a:t> </a:t>
            </a:r>
            <a:r>
              <a:rPr sz="600" spc="-20" dirty="0">
                <a:latin typeface="Arial"/>
                <a:cs typeface="Arial"/>
              </a:rPr>
              <a:t>NASA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393065"/>
          </a:xfrm>
          <a:custGeom>
            <a:avLst/>
            <a:gdLst/>
            <a:ahLst/>
            <a:cxnLst/>
            <a:rect l="l" t="t" r="r" b="b"/>
            <a:pathLst>
              <a:path w="4608195" h="393065">
                <a:moveTo>
                  <a:pt x="4608004" y="0"/>
                </a:moveTo>
                <a:lnTo>
                  <a:pt x="0" y="0"/>
                </a:lnTo>
                <a:lnTo>
                  <a:pt x="0" y="393065"/>
                </a:lnTo>
                <a:lnTo>
                  <a:pt x="4608004" y="393065"/>
                </a:lnTo>
                <a:lnTo>
                  <a:pt x="4608004" y="0"/>
                </a:lnTo>
                <a:close/>
              </a:path>
            </a:pathLst>
          </a:custGeom>
          <a:solidFill>
            <a:srgbClr val="CCC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Physical</a:t>
            </a:r>
            <a:r>
              <a:rPr spc="60" dirty="0"/>
              <a:t> </a:t>
            </a:r>
            <a:r>
              <a:rPr spc="-20" dirty="0"/>
              <a:t>Model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07153" y="173423"/>
            <a:ext cx="6794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50" dirty="0">
                <a:latin typeface="Arial"/>
                <a:cs typeface="Arial"/>
              </a:rPr>
              <a:t>2</a:t>
            </a:r>
            <a:endParaRPr sz="6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557" y="863917"/>
            <a:ext cx="76809" cy="7680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25844" y="573751"/>
            <a:ext cx="4142740" cy="544195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sz="900" b="1" spc="-10" dirty="0">
                <a:latin typeface="Arial"/>
                <a:cs typeface="Arial"/>
              </a:rPr>
              <a:t>Density-</a:t>
            </a:r>
            <a:r>
              <a:rPr sz="900" b="1" dirty="0">
                <a:latin typeface="Arial"/>
                <a:cs typeface="Arial"/>
              </a:rPr>
              <a:t>based</a:t>
            </a:r>
            <a:r>
              <a:rPr sz="900" b="1" spc="10" dirty="0">
                <a:latin typeface="Arial"/>
                <a:cs typeface="Arial"/>
              </a:rPr>
              <a:t> </a:t>
            </a:r>
            <a:r>
              <a:rPr sz="900" b="1" spc="-25" dirty="0">
                <a:latin typeface="Arial"/>
                <a:cs typeface="Arial"/>
              </a:rPr>
              <a:t>TO:</a:t>
            </a:r>
            <a:endParaRPr sz="900">
              <a:latin typeface="Arial"/>
              <a:cs typeface="Arial"/>
            </a:endParaRPr>
          </a:p>
          <a:p>
            <a:pPr marL="289560" marR="5080">
              <a:lnSpc>
                <a:spcPct val="101499"/>
              </a:lnSpc>
              <a:spcBef>
                <a:spcPts val="395"/>
              </a:spcBef>
            </a:pPr>
            <a:r>
              <a:rPr sz="900" dirty="0">
                <a:latin typeface="Arial"/>
                <a:cs typeface="Arial"/>
              </a:rPr>
              <a:t>A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Solidworks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model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of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the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ISS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is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created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using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specifications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from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blender </a:t>
            </a:r>
            <a:r>
              <a:rPr sz="900" dirty="0">
                <a:latin typeface="Arial"/>
                <a:cs typeface="Arial"/>
              </a:rPr>
              <a:t>model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available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on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the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NASA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website.</a:t>
            </a:r>
            <a:endParaRPr sz="9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5269" y="1274534"/>
            <a:ext cx="1884045" cy="137160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21550" y="2646075"/>
            <a:ext cx="105156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latin typeface="Arial"/>
                <a:cs typeface="Arial"/>
              </a:rPr>
              <a:t>Blender</a:t>
            </a:r>
            <a:r>
              <a:rPr sz="600" dirty="0">
                <a:latin typeface="Arial"/>
                <a:cs typeface="Arial"/>
              </a:rPr>
              <a:t> </a:t>
            </a:r>
            <a:r>
              <a:rPr sz="600" spc="-10" dirty="0">
                <a:latin typeface="Arial"/>
                <a:cs typeface="Arial"/>
              </a:rPr>
              <a:t>model,</a:t>
            </a:r>
            <a:r>
              <a:rPr sz="600" spc="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Source:</a:t>
            </a:r>
            <a:r>
              <a:rPr sz="600" spc="50" dirty="0">
                <a:latin typeface="Arial"/>
                <a:cs typeface="Arial"/>
              </a:rPr>
              <a:t> </a:t>
            </a:r>
            <a:r>
              <a:rPr sz="600" spc="-20" dirty="0">
                <a:latin typeface="Arial"/>
                <a:cs typeface="Arial"/>
              </a:rPr>
              <a:t>NASA</a:t>
            </a:r>
            <a:endParaRPr sz="6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97454" y="1293952"/>
            <a:ext cx="1857375" cy="1190625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158718" y="2446571"/>
            <a:ext cx="62103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latin typeface="Arial"/>
                <a:cs typeface="Arial"/>
              </a:rPr>
              <a:t>Solidworks</a:t>
            </a:r>
            <a:r>
              <a:rPr sz="600" spc="35" dirty="0">
                <a:latin typeface="Arial"/>
                <a:cs typeface="Arial"/>
              </a:rPr>
              <a:t> </a:t>
            </a:r>
            <a:r>
              <a:rPr sz="600" spc="-10" dirty="0">
                <a:latin typeface="Arial"/>
                <a:cs typeface="Arial"/>
              </a:rPr>
              <a:t>model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393065"/>
          </a:xfrm>
          <a:custGeom>
            <a:avLst/>
            <a:gdLst/>
            <a:ahLst/>
            <a:cxnLst/>
            <a:rect l="l" t="t" r="r" b="b"/>
            <a:pathLst>
              <a:path w="4608195" h="393065">
                <a:moveTo>
                  <a:pt x="4608004" y="0"/>
                </a:moveTo>
                <a:lnTo>
                  <a:pt x="0" y="0"/>
                </a:lnTo>
                <a:lnTo>
                  <a:pt x="0" y="393065"/>
                </a:lnTo>
                <a:lnTo>
                  <a:pt x="4608004" y="393065"/>
                </a:lnTo>
                <a:lnTo>
                  <a:pt x="4608004" y="0"/>
                </a:lnTo>
                <a:close/>
              </a:path>
            </a:pathLst>
          </a:custGeom>
          <a:solidFill>
            <a:srgbClr val="CCC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Material</a:t>
            </a:r>
            <a:r>
              <a:rPr spc="120" dirty="0"/>
              <a:t> </a:t>
            </a:r>
            <a:r>
              <a:rPr spc="-10" dirty="0"/>
              <a:t>Assignment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07153" y="173423"/>
            <a:ext cx="6794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50" dirty="0">
                <a:latin typeface="Arial"/>
                <a:cs typeface="Arial"/>
              </a:rPr>
              <a:t>3</a:t>
            </a:r>
            <a:endParaRPr sz="6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557" y="583844"/>
            <a:ext cx="76809" cy="7680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9557" y="786295"/>
            <a:ext cx="76809" cy="7680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1581" y="991006"/>
            <a:ext cx="61874" cy="6187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1581" y="1408544"/>
            <a:ext cx="61874" cy="6187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02932" y="470830"/>
            <a:ext cx="4024629" cy="1177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88720">
              <a:lnSpc>
                <a:spcPct val="147600"/>
              </a:lnSpc>
              <a:spcBef>
                <a:spcPts val="100"/>
              </a:spcBef>
            </a:pPr>
            <a:r>
              <a:rPr sz="900" dirty="0">
                <a:latin typeface="Arial"/>
                <a:cs typeface="Arial"/>
              </a:rPr>
              <a:t>For</a:t>
            </a:r>
            <a:r>
              <a:rPr sz="900" spc="-4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the</a:t>
            </a:r>
            <a:r>
              <a:rPr sz="900" spc="-3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metal</a:t>
            </a:r>
            <a:r>
              <a:rPr sz="900" spc="-3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components</a:t>
            </a:r>
            <a:r>
              <a:rPr sz="900" spc="-4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2219</a:t>
            </a:r>
            <a:r>
              <a:rPr sz="900" spc="-3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aluminum</a:t>
            </a:r>
            <a:r>
              <a:rPr sz="900" spc="-3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alloy</a:t>
            </a:r>
            <a:r>
              <a:rPr sz="900" spc="-3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is</a:t>
            </a:r>
            <a:r>
              <a:rPr sz="900" spc="-4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used. </a:t>
            </a:r>
            <a:r>
              <a:rPr sz="900" dirty="0">
                <a:latin typeface="Arial"/>
                <a:cs typeface="Arial"/>
              </a:rPr>
              <a:t>For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the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solar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panels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gallium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arsenide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is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used.</a:t>
            </a:r>
            <a:endParaRPr sz="900">
              <a:latin typeface="Arial"/>
              <a:cs typeface="Arial"/>
            </a:endParaRPr>
          </a:p>
          <a:p>
            <a:pPr marL="289560" marR="5080">
              <a:lnSpc>
                <a:spcPct val="101499"/>
              </a:lnSpc>
              <a:spcBef>
                <a:spcPts val="395"/>
              </a:spcBef>
            </a:pPr>
            <a:r>
              <a:rPr sz="900" dirty="0">
                <a:latin typeface="Arial"/>
                <a:cs typeface="Arial"/>
              </a:rPr>
              <a:t>Gallium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arsenide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is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the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primary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component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in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the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solar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panels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used</a:t>
            </a:r>
            <a:r>
              <a:rPr sz="900" spc="-25" dirty="0">
                <a:latin typeface="Arial"/>
                <a:cs typeface="Arial"/>
              </a:rPr>
              <a:t> in </a:t>
            </a:r>
            <a:r>
              <a:rPr sz="900" dirty="0">
                <a:latin typeface="Arial"/>
                <a:cs typeface="Arial"/>
              </a:rPr>
              <a:t>space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because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it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increases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the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efficiency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of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the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panels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when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compared</a:t>
            </a:r>
            <a:r>
              <a:rPr sz="900" spc="-25" dirty="0">
                <a:latin typeface="Arial"/>
                <a:cs typeface="Arial"/>
              </a:rPr>
              <a:t> to </a:t>
            </a:r>
            <a:r>
              <a:rPr sz="900" dirty="0">
                <a:latin typeface="Arial"/>
                <a:cs typeface="Arial"/>
              </a:rPr>
              <a:t>other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materials.</a:t>
            </a:r>
            <a:endParaRPr sz="900">
              <a:latin typeface="Arial"/>
              <a:cs typeface="Arial"/>
            </a:endParaRPr>
          </a:p>
          <a:p>
            <a:pPr marL="289560" marR="57785">
              <a:lnSpc>
                <a:spcPct val="101499"/>
              </a:lnSpc>
            </a:pPr>
            <a:r>
              <a:rPr sz="900" dirty="0">
                <a:latin typeface="Arial"/>
                <a:cs typeface="Arial"/>
              </a:rPr>
              <a:t>Solar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panels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actually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contain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several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thin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layers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of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different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materials</a:t>
            </a:r>
            <a:r>
              <a:rPr sz="900" spc="-25" dirty="0">
                <a:latin typeface="Arial"/>
                <a:cs typeface="Arial"/>
              </a:rPr>
              <a:t> and </a:t>
            </a:r>
            <a:r>
              <a:rPr sz="900" spc="-10" dirty="0">
                <a:latin typeface="Arial"/>
                <a:cs typeface="Arial"/>
              </a:rPr>
              <a:t>electronics.</a:t>
            </a:r>
            <a:endParaRPr sz="9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55408" y="1719910"/>
            <a:ext cx="1518920" cy="87883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369261" y="1664030"/>
            <a:ext cx="1483359" cy="86360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25844" y="2586055"/>
            <a:ext cx="3985260" cy="3822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710"/>
              </a:lnSpc>
              <a:spcBef>
                <a:spcPts val="95"/>
              </a:spcBef>
            </a:pPr>
            <a:r>
              <a:rPr sz="600" spc="-10" dirty="0">
                <a:latin typeface="Arial"/>
                <a:cs typeface="Arial"/>
              </a:rPr>
              <a:t>References:</a:t>
            </a:r>
            <a:endParaRPr sz="600">
              <a:latin typeface="Arial"/>
              <a:cs typeface="Arial"/>
            </a:endParaRPr>
          </a:p>
          <a:p>
            <a:pPr marL="116839" indent="-104139">
              <a:lnSpc>
                <a:spcPts val="695"/>
              </a:lnSpc>
              <a:buAutoNum type="arabicPlain"/>
              <a:tabLst>
                <a:tab pos="116839" algn="l"/>
              </a:tabLst>
            </a:pPr>
            <a:r>
              <a:rPr sz="600" dirty="0">
                <a:latin typeface="Arial"/>
                <a:cs typeface="Arial"/>
              </a:rPr>
              <a:t>"Columbus:</a:t>
            </a:r>
            <a:r>
              <a:rPr sz="600" spc="35" dirty="0">
                <a:latin typeface="Arial"/>
                <a:cs typeface="Arial"/>
              </a:rPr>
              <a:t> </a:t>
            </a:r>
            <a:r>
              <a:rPr sz="600" spc="-10" dirty="0">
                <a:latin typeface="Arial"/>
                <a:cs typeface="Arial"/>
              </a:rPr>
              <a:t>Europe’s</a:t>
            </a:r>
            <a:r>
              <a:rPr sz="600" spc="-5" dirty="0">
                <a:latin typeface="Arial"/>
                <a:cs typeface="Arial"/>
              </a:rPr>
              <a:t> </a:t>
            </a:r>
            <a:r>
              <a:rPr sz="600" spc="-10" dirty="0">
                <a:latin typeface="Arial"/>
                <a:cs typeface="Arial"/>
              </a:rPr>
              <a:t>Laboratory</a:t>
            </a:r>
            <a:r>
              <a:rPr sz="600" spc="-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on</a:t>
            </a:r>
            <a:r>
              <a:rPr sz="600" spc="-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the</a:t>
            </a:r>
            <a:r>
              <a:rPr sz="600" spc="-5" dirty="0">
                <a:latin typeface="Arial"/>
                <a:cs typeface="Arial"/>
              </a:rPr>
              <a:t> </a:t>
            </a:r>
            <a:r>
              <a:rPr sz="600" spc="-10" dirty="0">
                <a:latin typeface="Arial"/>
                <a:cs typeface="Arial"/>
              </a:rPr>
              <a:t>International</a:t>
            </a:r>
            <a:r>
              <a:rPr sz="600" dirty="0">
                <a:latin typeface="Arial"/>
                <a:cs typeface="Arial"/>
              </a:rPr>
              <a:t> Space</a:t>
            </a:r>
            <a:r>
              <a:rPr sz="600" spc="-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Station."</a:t>
            </a:r>
            <a:r>
              <a:rPr sz="600" spc="-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ESA.</a:t>
            </a:r>
            <a:r>
              <a:rPr sz="600" spc="-5" dirty="0">
                <a:latin typeface="Arial"/>
                <a:cs typeface="Arial"/>
              </a:rPr>
              <a:t> </a:t>
            </a:r>
            <a:r>
              <a:rPr sz="600" spc="-10" dirty="0">
                <a:latin typeface="Arial"/>
                <a:cs typeface="Arial"/>
              </a:rPr>
              <a:t>Retrieved</a:t>
            </a:r>
            <a:r>
              <a:rPr sz="600" spc="-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23</a:t>
            </a:r>
            <a:r>
              <a:rPr sz="600" spc="-5" dirty="0">
                <a:latin typeface="Arial"/>
                <a:cs typeface="Arial"/>
              </a:rPr>
              <a:t> </a:t>
            </a:r>
            <a:r>
              <a:rPr sz="600" spc="-10" dirty="0">
                <a:latin typeface="Arial"/>
                <a:cs typeface="Arial"/>
              </a:rPr>
              <a:t>August</a:t>
            </a:r>
            <a:r>
              <a:rPr sz="600" dirty="0">
                <a:latin typeface="Arial"/>
                <a:cs typeface="Arial"/>
              </a:rPr>
              <a:t> </a:t>
            </a:r>
            <a:r>
              <a:rPr sz="600" spc="-20" dirty="0">
                <a:latin typeface="Arial"/>
                <a:cs typeface="Arial"/>
              </a:rPr>
              <a:t>2021.</a:t>
            </a:r>
            <a:endParaRPr sz="600">
              <a:latin typeface="Arial"/>
              <a:cs typeface="Arial"/>
            </a:endParaRPr>
          </a:p>
          <a:p>
            <a:pPr marL="12700" marR="5080" indent="104139">
              <a:lnSpc>
                <a:spcPts val="700"/>
              </a:lnSpc>
              <a:spcBef>
                <a:spcPts val="30"/>
              </a:spcBef>
              <a:buAutoNum type="arabicPlain"/>
              <a:tabLst>
                <a:tab pos="116839" algn="l"/>
              </a:tabLst>
            </a:pPr>
            <a:r>
              <a:rPr sz="600" dirty="0">
                <a:latin typeface="Arial"/>
                <a:cs typeface="Arial"/>
              </a:rPr>
              <a:t>NASA</a:t>
            </a:r>
            <a:r>
              <a:rPr sz="600" spc="-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JPL</a:t>
            </a:r>
            <a:r>
              <a:rPr sz="600" spc="-5" dirty="0">
                <a:latin typeface="Arial"/>
                <a:cs typeface="Arial"/>
              </a:rPr>
              <a:t> </a:t>
            </a:r>
            <a:r>
              <a:rPr sz="600" spc="-10" dirty="0">
                <a:latin typeface="Arial"/>
                <a:cs typeface="Arial"/>
              </a:rPr>
              <a:t>Publication:</a:t>
            </a:r>
            <a:r>
              <a:rPr sz="600" spc="3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Basics</a:t>
            </a:r>
            <a:r>
              <a:rPr sz="600" spc="-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of</a:t>
            </a:r>
            <a:r>
              <a:rPr sz="600" spc="-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Space</a:t>
            </a:r>
            <a:r>
              <a:rPr sz="600" spc="-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Flight,</a:t>
            </a:r>
            <a:r>
              <a:rPr sz="600" spc="-5" dirty="0">
                <a:latin typeface="Arial"/>
                <a:cs typeface="Arial"/>
              </a:rPr>
              <a:t> </a:t>
            </a:r>
            <a:r>
              <a:rPr sz="600" spc="-10" dirty="0">
                <a:latin typeface="Arial"/>
                <a:cs typeface="Arial"/>
              </a:rPr>
              <a:t>Chapter</a:t>
            </a:r>
            <a:r>
              <a:rPr sz="600" spc="-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11.</a:t>
            </a:r>
            <a:r>
              <a:rPr sz="600" spc="40" dirty="0">
                <a:latin typeface="Arial"/>
                <a:cs typeface="Arial"/>
              </a:rPr>
              <a:t> </a:t>
            </a:r>
            <a:r>
              <a:rPr sz="600" spc="-20" dirty="0">
                <a:latin typeface="Arial"/>
                <a:cs typeface="Arial"/>
              </a:rPr>
              <a:t>Typical</a:t>
            </a:r>
            <a:r>
              <a:rPr sz="600" spc="-5" dirty="0">
                <a:latin typeface="Arial"/>
                <a:cs typeface="Arial"/>
              </a:rPr>
              <a:t> </a:t>
            </a:r>
            <a:r>
              <a:rPr sz="600" spc="-10" dirty="0">
                <a:latin typeface="Arial"/>
                <a:cs typeface="Arial"/>
              </a:rPr>
              <a:t>Onboard</a:t>
            </a:r>
            <a:r>
              <a:rPr sz="600" spc="-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Systems,</a:t>
            </a:r>
            <a:r>
              <a:rPr sz="600" spc="-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Electrical</a:t>
            </a:r>
            <a:r>
              <a:rPr sz="600" spc="-5" dirty="0">
                <a:latin typeface="Arial"/>
                <a:cs typeface="Arial"/>
              </a:rPr>
              <a:t> </a:t>
            </a:r>
            <a:r>
              <a:rPr sz="600" spc="-20" dirty="0">
                <a:latin typeface="Arial"/>
                <a:cs typeface="Arial"/>
              </a:rPr>
              <a:t>Power</a:t>
            </a:r>
            <a:r>
              <a:rPr sz="600" spc="-5" dirty="0">
                <a:latin typeface="Arial"/>
                <a:cs typeface="Arial"/>
              </a:rPr>
              <a:t> </a:t>
            </a:r>
            <a:r>
              <a:rPr sz="600" spc="-10" dirty="0">
                <a:latin typeface="Arial"/>
                <a:cs typeface="Arial"/>
              </a:rPr>
              <a:t>Supply</a:t>
            </a:r>
            <a:r>
              <a:rPr sz="600" spc="-5" dirty="0">
                <a:latin typeface="Arial"/>
                <a:cs typeface="Arial"/>
              </a:rPr>
              <a:t> </a:t>
            </a:r>
            <a:r>
              <a:rPr sz="600" spc="-25" dirty="0">
                <a:latin typeface="Arial"/>
                <a:cs typeface="Arial"/>
              </a:rPr>
              <a:t>and</a:t>
            </a:r>
            <a:r>
              <a:rPr sz="600" spc="500" dirty="0">
                <a:latin typeface="Arial"/>
                <a:cs typeface="Arial"/>
              </a:rPr>
              <a:t> </a:t>
            </a:r>
            <a:r>
              <a:rPr sz="600" spc="-10" dirty="0">
                <a:latin typeface="Arial"/>
                <a:cs typeface="Arial"/>
              </a:rPr>
              <a:t>Distribution Subsystems,</a:t>
            </a:r>
            <a:r>
              <a:rPr sz="600" spc="-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"Basics</a:t>
            </a:r>
            <a:r>
              <a:rPr sz="600" spc="-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of</a:t>
            </a:r>
            <a:r>
              <a:rPr sz="600" spc="-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Space</a:t>
            </a:r>
            <a:r>
              <a:rPr sz="600" spc="-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Flight</a:t>
            </a:r>
            <a:r>
              <a:rPr sz="600" spc="-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Section</a:t>
            </a:r>
            <a:r>
              <a:rPr sz="600" spc="-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II.</a:t>
            </a:r>
            <a:r>
              <a:rPr sz="600" spc="-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Space</a:t>
            </a:r>
            <a:r>
              <a:rPr sz="600" spc="-10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Flight</a:t>
            </a:r>
            <a:r>
              <a:rPr sz="600" spc="-5" dirty="0">
                <a:latin typeface="Arial"/>
                <a:cs typeface="Arial"/>
              </a:rPr>
              <a:t> </a:t>
            </a:r>
            <a:r>
              <a:rPr sz="600" spc="-10" dirty="0">
                <a:latin typeface="Arial"/>
                <a:cs typeface="Arial"/>
              </a:rPr>
              <a:t>Projects."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393065"/>
          </a:xfrm>
          <a:custGeom>
            <a:avLst/>
            <a:gdLst/>
            <a:ahLst/>
            <a:cxnLst/>
            <a:rect l="l" t="t" r="r" b="b"/>
            <a:pathLst>
              <a:path w="4608195" h="393065">
                <a:moveTo>
                  <a:pt x="4608004" y="0"/>
                </a:moveTo>
                <a:lnTo>
                  <a:pt x="0" y="0"/>
                </a:lnTo>
                <a:lnTo>
                  <a:pt x="0" y="393065"/>
                </a:lnTo>
                <a:lnTo>
                  <a:pt x="4608004" y="393065"/>
                </a:lnTo>
                <a:lnTo>
                  <a:pt x="4608004" y="0"/>
                </a:lnTo>
                <a:close/>
              </a:path>
            </a:pathLst>
          </a:custGeom>
          <a:solidFill>
            <a:srgbClr val="CCC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Finite</a:t>
            </a:r>
            <a:r>
              <a:rPr spc="90" dirty="0"/>
              <a:t> </a:t>
            </a:r>
            <a:r>
              <a:rPr dirty="0"/>
              <a:t>Element</a:t>
            </a:r>
            <a:r>
              <a:rPr spc="90" dirty="0"/>
              <a:t> </a:t>
            </a:r>
            <a:r>
              <a:rPr spc="-10" dirty="0"/>
              <a:t>Analysis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07153" y="173423"/>
            <a:ext cx="6794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50" dirty="0">
                <a:latin typeface="Arial"/>
                <a:cs typeface="Arial"/>
              </a:rPr>
              <a:t>4</a:t>
            </a:r>
            <a:endParaRPr sz="6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557" y="532422"/>
            <a:ext cx="76809" cy="7680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02932" y="485198"/>
            <a:ext cx="3747135" cy="30162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80"/>
              </a:spcBef>
            </a:pPr>
            <a:r>
              <a:rPr sz="900" dirty="0">
                <a:latin typeface="Arial"/>
                <a:cs typeface="Arial"/>
              </a:rPr>
              <a:t>ANSYS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workbench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and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mechanical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are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used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to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perform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the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finite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element </a:t>
            </a:r>
            <a:r>
              <a:rPr sz="900" dirty="0">
                <a:latin typeface="Arial"/>
                <a:cs typeface="Arial"/>
              </a:rPr>
              <a:t>analysis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of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the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model.</a:t>
            </a:r>
            <a:endParaRPr sz="9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5758" y="939393"/>
            <a:ext cx="2476500" cy="1962150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7876" y="67142"/>
            <a:ext cx="191897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dirty="0">
                <a:latin typeface="Arial"/>
                <a:cs typeface="Arial"/>
              </a:rPr>
              <a:t>Finite</a:t>
            </a:r>
            <a:r>
              <a:rPr sz="1400" spc="9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Element</a:t>
            </a:r>
            <a:r>
              <a:rPr sz="1400" spc="9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Analysis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07153" y="173423"/>
            <a:ext cx="6794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50" dirty="0">
                <a:latin typeface="Arial"/>
                <a:cs typeface="Arial"/>
              </a:rPr>
              <a:t>5</a:t>
            </a:r>
            <a:endParaRPr sz="6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471" y="751814"/>
            <a:ext cx="4283075" cy="1863725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393065"/>
          </a:xfrm>
          <a:custGeom>
            <a:avLst/>
            <a:gdLst/>
            <a:ahLst/>
            <a:cxnLst/>
            <a:rect l="l" t="t" r="r" b="b"/>
            <a:pathLst>
              <a:path w="4608195" h="393065">
                <a:moveTo>
                  <a:pt x="4608004" y="0"/>
                </a:moveTo>
                <a:lnTo>
                  <a:pt x="0" y="0"/>
                </a:lnTo>
                <a:lnTo>
                  <a:pt x="0" y="393065"/>
                </a:lnTo>
                <a:lnTo>
                  <a:pt x="4608004" y="393065"/>
                </a:lnTo>
                <a:lnTo>
                  <a:pt x="4608004" y="0"/>
                </a:lnTo>
                <a:close/>
              </a:path>
            </a:pathLst>
          </a:custGeom>
          <a:solidFill>
            <a:srgbClr val="CCC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Natural</a:t>
            </a:r>
            <a:r>
              <a:rPr spc="75" dirty="0"/>
              <a:t> </a:t>
            </a:r>
            <a:r>
              <a:rPr dirty="0"/>
              <a:t>Frequencies</a:t>
            </a:r>
            <a:r>
              <a:rPr spc="75" dirty="0"/>
              <a:t> </a:t>
            </a:r>
            <a:r>
              <a:rPr dirty="0"/>
              <a:t>and</a:t>
            </a:r>
            <a:r>
              <a:rPr spc="80" dirty="0"/>
              <a:t> </a:t>
            </a:r>
            <a:r>
              <a:rPr dirty="0"/>
              <a:t>Mode</a:t>
            </a:r>
            <a:r>
              <a:rPr spc="75" dirty="0"/>
              <a:t> </a:t>
            </a:r>
            <a:r>
              <a:rPr spc="-10" dirty="0"/>
              <a:t>Shapes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07153" y="173423"/>
            <a:ext cx="6794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50" dirty="0">
                <a:latin typeface="Arial"/>
                <a:cs typeface="Arial"/>
              </a:rPr>
              <a:t>6</a:t>
            </a:r>
            <a:endParaRPr sz="6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557" y="519303"/>
            <a:ext cx="76809" cy="7680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02932" y="472079"/>
            <a:ext cx="3860800" cy="30162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80"/>
              </a:spcBef>
            </a:pPr>
            <a:r>
              <a:rPr sz="900" dirty="0">
                <a:latin typeface="Arial"/>
                <a:cs typeface="Arial"/>
              </a:rPr>
              <a:t>Natural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frequencies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and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mode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shapes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are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important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to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consider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for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dynamic analysis.</a:t>
            </a:r>
            <a:endParaRPr sz="9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55306" y="799744"/>
            <a:ext cx="2097404" cy="2121471"/>
          </a:xfrm>
          <a:prstGeom prst="rect">
            <a:avLst/>
          </a:prstGeom>
        </p:spPr>
      </p:pic>
      <p:sp>
        <p:nvSpPr>
          <p:cNvPr id="8" name="AutoShape 2">
            <a:extLst>
              <a:ext uri="{FF2B5EF4-FFF2-40B4-BE49-F238E27FC236}">
                <a16:creationId xmlns:a16="http://schemas.microsoft.com/office/drawing/2014/main" id="{0D12F1D7-DA17-749A-C6FD-F3071996AF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52650" y="15779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62B98823-61BB-7CCA-38FD-04D9CA52CE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05050" y="17303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556C01-0064-E307-290C-E81180B6C1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137" y="1908815"/>
            <a:ext cx="2427825" cy="1038440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393065"/>
          </a:xfrm>
          <a:custGeom>
            <a:avLst/>
            <a:gdLst/>
            <a:ahLst/>
            <a:cxnLst/>
            <a:rect l="l" t="t" r="r" b="b"/>
            <a:pathLst>
              <a:path w="4608195" h="393065">
                <a:moveTo>
                  <a:pt x="4608004" y="0"/>
                </a:moveTo>
                <a:lnTo>
                  <a:pt x="0" y="0"/>
                </a:lnTo>
                <a:lnTo>
                  <a:pt x="0" y="393065"/>
                </a:lnTo>
                <a:lnTo>
                  <a:pt x="4608004" y="393065"/>
                </a:lnTo>
                <a:lnTo>
                  <a:pt x="4608004" y="0"/>
                </a:lnTo>
                <a:close/>
              </a:path>
            </a:pathLst>
          </a:custGeom>
          <a:solidFill>
            <a:srgbClr val="CCC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Material</a:t>
            </a:r>
            <a:r>
              <a:rPr spc="120" dirty="0"/>
              <a:t> </a:t>
            </a:r>
            <a:r>
              <a:rPr spc="-10" dirty="0"/>
              <a:t>Uncertainty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07153" y="173423"/>
            <a:ext cx="6794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50" dirty="0">
                <a:latin typeface="Arial"/>
                <a:cs typeface="Arial"/>
              </a:rPr>
              <a:t>7</a:t>
            </a:r>
            <a:endParaRPr sz="6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557" y="1032306"/>
            <a:ext cx="76809" cy="7680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02932" y="985070"/>
            <a:ext cx="4056379" cy="30162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80"/>
              </a:spcBef>
            </a:pPr>
            <a:r>
              <a:rPr sz="900" spc="-65" dirty="0">
                <a:latin typeface="Arial"/>
                <a:cs typeface="Arial"/>
              </a:rPr>
              <a:t>To</a:t>
            </a:r>
            <a:r>
              <a:rPr sz="900" spc="-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generate</a:t>
            </a:r>
            <a:r>
              <a:rPr sz="900" spc="-6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the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training</a:t>
            </a:r>
            <a:r>
              <a:rPr sz="900" spc="-3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dataset,</a:t>
            </a:r>
            <a:r>
              <a:rPr sz="900" spc="-3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random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samples</a:t>
            </a:r>
            <a:r>
              <a:rPr sz="900" spc="-3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are</a:t>
            </a:r>
            <a:r>
              <a:rPr sz="900" spc="-3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generated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for</a:t>
            </a:r>
            <a:r>
              <a:rPr sz="900" spc="-3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the</a:t>
            </a:r>
            <a:r>
              <a:rPr sz="900" spc="-3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material </a:t>
            </a:r>
            <a:r>
              <a:rPr sz="900" dirty="0">
                <a:latin typeface="Arial"/>
                <a:cs typeface="Arial"/>
              </a:rPr>
              <a:t>properties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from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the</a:t>
            </a:r>
            <a:r>
              <a:rPr sz="900" spc="-10" dirty="0">
                <a:latin typeface="Arial"/>
                <a:cs typeface="Arial"/>
              </a:rPr>
              <a:t> following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distributions.</a:t>
            </a:r>
            <a:endParaRPr sz="900">
              <a:latin typeface="Arial"/>
              <a:cs typeface="Arial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529361" y="1567180"/>
          <a:ext cx="3594100" cy="704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7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19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81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25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36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4414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98120">
                        <a:lnSpc>
                          <a:spcPts val="965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2219</a:t>
                      </a:r>
                      <a:r>
                        <a:rPr sz="9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Aluminium</a:t>
                      </a:r>
                      <a:r>
                        <a:rPr sz="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Alloy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7340">
                        <a:lnSpc>
                          <a:spcPts val="965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Gallium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905">
                        <a:lnSpc>
                          <a:spcPts val="965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Arsenide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0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25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Distribution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25"/>
                        </a:lnSpc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Mean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25"/>
                        </a:lnSpc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CV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925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Distribution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925"/>
                        </a:lnSpc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Mean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925"/>
                        </a:lnSpc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CV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539">
                <a:tc>
                  <a:txBody>
                    <a:bodyPr/>
                    <a:lstStyle/>
                    <a:p>
                      <a:pPr algn="ctr">
                        <a:lnSpc>
                          <a:spcPts val="919"/>
                        </a:lnSpc>
                      </a:pPr>
                      <a:r>
                        <a:rPr sz="900" i="1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900" i="1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[GPa]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25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lognormal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25"/>
                        </a:lnSpc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71.3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25"/>
                        </a:lnSpc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0.1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ts val="925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lognormal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ts val="925"/>
                        </a:lnSpc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85.7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925"/>
                        </a:lnSpc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0.1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970">
                <a:tc>
                  <a:txBody>
                    <a:bodyPr/>
                    <a:lstStyle/>
                    <a:p>
                      <a:pPr marR="6985" algn="ctr">
                        <a:lnSpc>
                          <a:spcPts val="1010"/>
                        </a:lnSpc>
                      </a:pPr>
                      <a:r>
                        <a:rPr sz="900" i="1" spc="-50" dirty="0">
                          <a:latin typeface="Verdana"/>
                          <a:cs typeface="Verdana"/>
                        </a:rPr>
                        <a:t>ν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0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lognormal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0"/>
                        </a:lnSpc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0.34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0"/>
                        </a:lnSpc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0.1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ts val="1005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lognormal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ts val="1005"/>
                        </a:lnSpc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0.31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005"/>
                        </a:lnSpc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0.1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1130">
                <a:tc>
                  <a:txBody>
                    <a:bodyPr/>
                    <a:lstStyle/>
                    <a:p>
                      <a:pPr algn="ctr">
                        <a:lnSpc>
                          <a:spcPts val="1025"/>
                        </a:lnSpc>
                      </a:pPr>
                      <a:r>
                        <a:rPr sz="900" i="1" dirty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900" i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[GPa]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25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lognormal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25"/>
                        </a:lnSpc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26.1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25"/>
                        </a:lnSpc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0.1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ts val="1025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lognormal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ts val="1025"/>
                        </a:lnSpc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32.7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025"/>
                        </a:lnSpc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0.1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393065"/>
          </a:xfrm>
          <a:custGeom>
            <a:avLst/>
            <a:gdLst/>
            <a:ahLst/>
            <a:cxnLst/>
            <a:rect l="l" t="t" r="r" b="b"/>
            <a:pathLst>
              <a:path w="4608195" h="393065">
                <a:moveTo>
                  <a:pt x="4608004" y="0"/>
                </a:moveTo>
                <a:lnTo>
                  <a:pt x="0" y="0"/>
                </a:lnTo>
                <a:lnTo>
                  <a:pt x="0" y="393065"/>
                </a:lnTo>
                <a:lnTo>
                  <a:pt x="4608004" y="393065"/>
                </a:lnTo>
                <a:lnTo>
                  <a:pt x="4608004" y="0"/>
                </a:lnTo>
                <a:close/>
              </a:path>
            </a:pathLst>
          </a:custGeom>
          <a:solidFill>
            <a:srgbClr val="CCC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Conclusions</a:t>
            </a:r>
            <a:r>
              <a:rPr spc="105" dirty="0"/>
              <a:t> </a:t>
            </a:r>
            <a:r>
              <a:rPr dirty="0"/>
              <a:t>and</a:t>
            </a:r>
            <a:r>
              <a:rPr spc="105" dirty="0"/>
              <a:t> </a:t>
            </a:r>
            <a:r>
              <a:rPr dirty="0"/>
              <a:t>Ongoing</a:t>
            </a:r>
            <a:r>
              <a:rPr spc="105" dirty="0"/>
              <a:t> </a:t>
            </a:r>
            <a:r>
              <a:rPr spc="-20" dirty="0"/>
              <a:t>Work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07153" y="173423"/>
            <a:ext cx="6794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50" dirty="0">
                <a:latin typeface="Arial"/>
                <a:cs typeface="Arial"/>
              </a:rPr>
              <a:t>8</a:t>
            </a:r>
            <a:endParaRPr sz="6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557" y="1154785"/>
            <a:ext cx="76809" cy="7680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02932" y="1107549"/>
            <a:ext cx="4035425" cy="107315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173355">
              <a:lnSpc>
                <a:spcPct val="101499"/>
              </a:lnSpc>
              <a:spcBef>
                <a:spcPts val="80"/>
              </a:spcBef>
            </a:pPr>
            <a:r>
              <a:rPr sz="900" dirty="0">
                <a:latin typeface="Arial"/>
                <a:cs typeface="Arial"/>
              </a:rPr>
              <a:t>For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complex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space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structures,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developing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surrogate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models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can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significantly </a:t>
            </a:r>
            <a:r>
              <a:rPr sz="900" dirty="0">
                <a:latin typeface="Arial"/>
                <a:cs typeface="Arial"/>
              </a:rPr>
              <a:t>reduce</a:t>
            </a:r>
            <a:r>
              <a:rPr sz="900" spc="-4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the</a:t>
            </a:r>
            <a:r>
              <a:rPr sz="900" spc="-4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computational</a:t>
            </a:r>
            <a:r>
              <a:rPr sz="900" spc="-4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burden</a:t>
            </a:r>
            <a:r>
              <a:rPr sz="900" spc="-4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for</a:t>
            </a:r>
            <a:r>
              <a:rPr sz="900" spc="-4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future</a:t>
            </a:r>
            <a:r>
              <a:rPr sz="900" spc="-4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analysis.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900" dirty="0">
                <a:latin typeface="Arial"/>
                <a:cs typeface="Arial"/>
              </a:rPr>
              <a:t>The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effects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of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uncertainty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in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the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material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properties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has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also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been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incorporated.</a:t>
            </a:r>
            <a:endParaRPr sz="900">
              <a:latin typeface="Arial"/>
              <a:cs typeface="Arial"/>
            </a:endParaRPr>
          </a:p>
          <a:p>
            <a:pPr marL="12700" marR="149860">
              <a:lnSpc>
                <a:spcPct val="101499"/>
              </a:lnSpc>
              <a:spcBef>
                <a:spcPts val="295"/>
              </a:spcBef>
            </a:pPr>
            <a:r>
              <a:rPr sz="900" spc="-20" dirty="0">
                <a:latin typeface="Arial"/>
                <a:cs typeface="Arial"/>
              </a:rPr>
              <a:t>Training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of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Bayesian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Neural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Network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and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Variational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Autoencoder,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spc="-25" dirty="0">
                <a:latin typeface="Arial"/>
                <a:cs typeface="Arial"/>
              </a:rPr>
              <a:t>two </a:t>
            </a:r>
            <a:r>
              <a:rPr sz="900" dirty="0">
                <a:latin typeface="Arial"/>
                <a:cs typeface="Arial"/>
              </a:rPr>
              <a:t>artificial</a:t>
            </a:r>
            <a:r>
              <a:rPr sz="900" spc="-3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neural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network</a:t>
            </a:r>
            <a:r>
              <a:rPr sz="900" spc="-3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architectures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with</a:t>
            </a:r>
            <a:r>
              <a:rPr sz="900" spc="-3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inherent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capability</a:t>
            </a:r>
            <a:r>
              <a:rPr sz="900" spc="-3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to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represent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spc="-25" dirty="0">
                <a:latin typeface="Arial"/>
                <a:cs typeface="Arial"/>
              </a:rPr>
              <a:t>the </a:t>
            </a:r>
            <a:r>
              <a:rPr sz="900" dirty="0">
                <a:latin typeface="Arial"/>
                <a:cs typeface="Arial"/>
              </a:rPr>
              <a:t>underlying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uncertainty,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to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model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the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natural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frequencies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and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mode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shapes, respectively,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is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ongoing.</a:t>
            </a:r>
            <a:endParaRPr sz="9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9557" y="1471104"/>
            <a:ext cx="76809" cy="7680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9557" y="1648231"/>
            <a:ext cx="76809" cy="76809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480</Words>
  <Application>Microsoft Office PowerPoint</Application>
  <PresentationFormat>Custom</PresentationFormat>
  <Paragraphs>80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Verdana</vt:lpstr>
      <vt:lpstr>Office Theme</vt:lpstr>
      <vt:lpstr>Development of Machine Learning Assisted Surrogate Models for Complex Space Structures</vt:lpstr>
      <vt:lpstr>Motivation and Objective</vt:lpstr>
      <vt:lpstr>Physical Model</vt:lpstr>
      <vt:lpstr>Material Assignment</vt:lpstr>
      <vt:lpstr>Finite Element Analysis</vt:lpstr>
      <vt:lpstr>PowerPoint Presentation</vt:lpstr>
      <vt:lpstr>Natural Frequencies and Mode Shapes</vt:lpstr>
      <vt:lpstr>Material Uncertainty</vt:lpstr>
      <vt:lpstr>Conclusions and Ongoing Work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Machine Learning Assisted Surrogate Models for Complex Space Structures-5pt</dc:title>
  <dc:creator>Grace Morris-10pt</dc:creator>
  <cp:lastModifiedBy>Michelle A. Coe</cp:lastModifiedBy>
  <cp:revision>2</cp:revision>
  <dcterms:created xsi:type="dcterms:W3CDTF">2024-04-09T18:33:36Z</dcterms:created>
  <dcterms:modified xsi:type="dcterms:W3CDTF">2024-04-09T22:39:31Z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2024-04-09T00:00:00Z</vt:filetime>
  </property>
  <property fmtid="{D5CDD505-2E9C-101B-9397-08002B2CF9AE}" pid="3" name="Creator">
    <vt:lpwstr>LaTeX with Beamer class</vt:lpwstr>
  </property>
  <property fmtid="{D5CDD505-2E9C-101B-9397-08002B2CF9AE}" pid="4" name="LastSaved">
    <vt:filetime>2024-04-09T00:00:00Z</vt:filetime>
  </property>
  <property fmtid="{D5CDD505-2E9C-101B-9397-08002B2CF9AE}" pid="5" name="PTEX.Fullbanner">
    <vt:lpwstr>This is pdfTeX, Version 3.141592653-2.6-1.40.24 (TeX Live 2022) kpathsea version 6.3.4</vt:lpwstr>
  </property>
  <property fmtid="{D5CDD505-2E9C-101B-9397-08002B2CF9AE}" pid="6" name="Producer">
    <vt:lpwstr>3-Heights(TM) PDF Security Shell 4.8.25.2 (http://www.pdf-tools.com)</vt:lpwstr>
  </property>
</Properties>
</file>